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0" r:id="rId5"/>
    <p:sldId id="261" r:id="rId6"/>
    <p:sldId id="266" r:id="rId7"/>
    <p:sldId id="262" r:id="rId8"/>
    <p:sldId id="265" r:id="rId9"/>
    <p:sldId id="264" r:id="rId10"/>
    <p:sldId id="263" r:id="rId11"/>
    <p:sldId id="267" r:id="rId12"/>
    <p:sldId id="268" r:id="rId13"/>
    <p:sldId id="269" r:id="rId14"/>
    <p:sldId id="270" r:id="rId15"/>
    <p:sldId id="271" r:id="rId16"/>
    <p:sldId id="275" r:id="rId17"/>
    <p:sldId id="273" r:id="rId18"/>
    <p:sldId id="274" r:id="rId19"/>
    <p:sldId id="276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20342-75C6-4506-B2A5-9C5F56651648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9C2BB-DE48-4F3C-97F1-DE0E0DA43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97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9C2BB-DE48-4F3C-97F1-DE0E0DA437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48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9C2BB-DE48-4F3C-97F1-DE0E0DA437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9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 95% Confidence Interval, there is at least 1 group for whom the prices is not same.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9C2BB-DE48-4F3C-97F1-DE0E0DA437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66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 95% Confidence Interval, there is at least 1 group for whom the prices is not same.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9C2BB-DE48-4F3C-97F1-DE0E0DA437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07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 95% Confidence Interval, there is at least 1 group for whom the prices is not same.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9C2BB-DE48-4F3C-97F1-DE0E0DA437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9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D2C4-B312-4E28-891B-AA74C6763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A29BED-1FE2-41DB-9F33-B9A7EFE85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561A6-EAA1-4B05-A82F-10300A6BB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D6FFD-3BB6-4851-8755-FA7FDEDC778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394D5-61AA-49DE-A0F2-FB07A2105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07343-5037-44F1-BE64-9667C6EA4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9E4B8-7738-4941-834F-65C5A71E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37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3C93-9C1C-4368-BE9A-C977633A0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96B800-9293-4409-AE0C-67A73BF90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C4470-B52C-4509-AF44-103399F09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D6FFD-3BB6-4851-8755-FA7FDEDC778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F864C-4579-494F-82FB-5B1C4AC01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2BA0F-1FC4-400B-9084-5B16B9328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9E4B8-7738-4941-834F-65C5A71E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F383C3-0CD8-4867-85E3-3037F02FC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CA317-D509-4E62-9AC8-7F8805D33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7DB09-476B-4059-9A41-CF05E7088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D6FFD-3BB6-4851-8755-FA7FDEDC778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14A3D-F984-482F-AAE3-383E1E976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B42C5-F56E-483E-9CA4-DE0BFD5F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9E4B8-7738-4941-834F-65C5A71E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46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3359B-59C3-4096-B955-3B18E6FE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BC871-3511-49A3-A9B0-77C2DE084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DD189-355F-4C6A-8614-91C534855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D6FFD-3BB6-4851-8755-FA7FDEDC778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71CF3-373D-478F-AE9A-1AB36D140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DA43-F297-44CF-ADCF-15A8AF78A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9E4B8-7738-4941-834F-65C5A71E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84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7ABB-DB91-4FC0-916C-0956CC0A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C203D-6EE6-4321-A4B5-728BD4BCA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A2FE2-662A-4B73-9A9C-AEB5605F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D6FFD-3BB6-4851-8755-FA7FDEDC778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9909A-6B81-43AE-AA65-FC4CF6306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0A0A6-94F8-41E8-90FD-B43D49FDB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9E4B8-7738-4941-834F-65C5A71E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5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BC8A-6CD2-475F-82CF-F2F94053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A21A3-ABF2-4BFC-ABE5-337491FED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48C25-D110-4580-9050-5AE6F6DEA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69638-0729-4977-8037-3C1B28FD2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D6FFD-3BB6-4851-8755-FA7FDEDC778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430CD-1A29-4061-8FFE-0DE7A3CE8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FA9AF-A91E-4631-B9F8-79BBCBCA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9E4B8-7738-4941-834F-65C5A71E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2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F8AF-D816-4745-9FAB-66DF52576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FB912-2D61-42DB-BC50-4CC016D7A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FCCE4-625A-4778-8B91-05D817115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246CF-286F-4963-90B7-AB508259DF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32340A-D65C-4BAB-9F8E-32956F1B6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B51514-750A-4481-AF9C-8D831DAF6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D6FFD-3BB6-4851-8755-FA7FDEDC778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A36407-4B39-4D5F-95B8-6CB8C3EDC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AF5C00-CA82-42F1-AFF4-3189BB73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9E4B8-7738-4941-834F-65C5A71E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5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90BB-66E4-4D35-9D61-E99BC39E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B03C3-DDBE-4649-922F-D149A83CC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D6FFD-3BB6-4851-8755-FA7FDEDC778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6B1C56-B012-40AC-854F-69151CF20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81ABC-5E99-4F0F-A6C4-8C56A5DE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9E4B8-7738-4941-834F-65C5A71E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6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3A25F7-C1FB-43C0-A9EB-988D44A0B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D6FFD-3BB6-4851-8755-FA7FDEDC778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9DA205-4731-4D2B-834D-412DCC5D6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E44A9-F1CC-4F5A-8919-93DFF0DA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9E4B8-7738-4941-834F-65C5A71E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51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CF32-88A0-40C0-8D0F-5237BF90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04D3D-71BA-42D5-8B4A-AD09E7A19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C09C5-E64F-4583-90DC-11E7C3E1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C6DBC-061B-478E-83C7-73644C6CE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D6FFD-3BB6-4851-8755-FA7FDEDC778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F5A11-7D42-4FBA-B851-15F23B79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E72CC-B555-40A4-8585-A85F67A3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9E4B8-7738-4941-834F-65C5A71E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84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65D39-5A0A-404A-A149-983840E8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2FC0A7-23E1-462E-8A03-E78DB6E32E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787B3-0B41-4D7F-8C2B-314C3088C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5BB34-79F2-4EE4-A652-D1CB13A31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D6FFD-3BB6-4851-8755-FA7FDEDC778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560AA-18AF-4586-B3B4-7D12736E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E2DA3-2033-4094-9A8C-097F7B87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9E4B8-7738-4941-834F-65C5A71E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53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997441-9FE7-40BD-AC27-4A1992F3C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906A1-AC9B-4A12-A270-963C74103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15EBB-458F-49A3-8942-4C36B30C4C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D6FFD-3BB6-4851-8755-FA7FDEDC778A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0F54C-93CC-4787-9D45-54664EA22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5E23F-3779-4F91-9CEE-FC1616A0FF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9E4B8-7738-4941-834F-65C5A71E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17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JPG"/><Relationship Id="rId4" Type="http://schemas.openxmlformats.org/officeDocument/2006/relationships/image" Target="../media/image50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ouse that has a sign on the side of a building&#10;&#10;Description generated with high confidence">
            <a:extLst>
              <a:ext uri="{FF2B5EF4-FFF2-40B4-BE49-F238E27FC236}">
                <a16:creationId xmlns:a16="http://schemas.microsoft.com/office/drawing/2014/main" id="{50884E80-8452-4377-9181-B0973E84B5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38B1C6-B02D-47AC-B361-BC00400CA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House Price Prediction in King County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9E04B1-FB6C-4011-9CD8-5C6A87784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Hypothesis Testing, Multiple Linear Regression, Random Forest, SVM Linear Regression, ANOVA and Time Series</a:t>
            </a:r>
          </a:p>
          <a:p>
            <a:r>
              <a:rPr lang="en-US" sz="2000">
                <a:solidFill>
                  <a:srgbClr val="FFFFFF"/>
                </a:solidFill>
              </a:rPr>
              <a:t>- Vineet Sampat and Pranav Budhkar (Group 159)</a:t>
            </a:r>
          </a:p>
        </p:txBody>
      </p:sp>
    </p:spTree>
    <p:extLst>
      <p:ext uri="{BB962C8B-B14F-4D97-AF65-F5344CB8AC3E}">
        <p14:creationId xmlns:p14="http://schemas.microsoft.com/office/powerpoint/2010/main" val="311443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928F64C6-FE22-4FC1-A763-DFCC514811B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C34627B-48E6-4F4D-B843-97717A86B49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E45DB8-C52A-4253-A640-87EA5E2A51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" r="-1" b="10358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127CEC8-B392-478F-8A43-660FA2E2CE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" r="1" b="1"/>
          <a:stretch/>
        </p:blipFill>
        <p:spPr>
          <a:xfrm>
            <a:off x="4638955" y="321733"/>
            <a:ext cx="3539976" cy="298581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45FCF928-80C8-4EA9-99F0-99B399C365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" b="-4"/>
          <a:stretch/>
        </p:blipFill>
        <p:spPr>
          <a:xfrm>
            <a:off x="8348570" y="293453"/>
            <a:ext cx="3535590" cy="298581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9639FE8-D414-4864-B030-DFB33FC218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5" r="-2" b="9443"/>
          <a:stretch/>
        </p:blipFill>
        <p:spPr>
          <a:xfrm>
            <a:off x="317635" y="321733"/>
            <a:ext cx="4151681" cy="302683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Multiple Linear Model Plots – After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944261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21">
            <a:extLst>
              <a:ext uri="{FF2B5EF4-FFF2-40B4-BE49-F238E27FC236}">
                <a16:creationId xmlns:a16="http://schemas.microsoft.com/office/drawing/2014/main" id="{FEB0B922-A6AE-4089-8B21-F3E1A77093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237586" cy="6858000"/>
          </a:xfrm>
          <a:custGeom>
            <a:avLst/>
            <a:gdLst>
              <a:gd name="connsiteX0" fmla="*/ 0 w 10237586"/>
              <a:gd name="connsiteY0" fmla="*/ 0 h 6858000"/>
              <a:gd name="connsiteX1" fmla="*/ 7061432 w 10237586"/>
              <a:gd name="connsiteY1" fmla="*/ 0 h 6858000"/>
              <a:gd name="connsiteX2" fmla="*/ 10237586 w 10237586"/>
              <a:gd name="connsiteY2" fmla="*/ 6858000 h 6858000"/>
              <a:gd name="connsiteX3" fmla="*/ 0 w 102375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7586" h="6858000">
                <a:moveTo>
                  <a:pt x="0" y="0"/>
                </a:moveTo>
                <a:lnTo>
                  <a:pt x="7061432" y="0"/>
                </a:lnTo>
                <a:lnTo>
                  <a:pt x="1023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 20">
            <a:extLst>
              <a:ext uri="{FF2B5EF4-FFF2-40B4-BE49-F238E27FC236}">
                <a16:creationId xmlns:a16="http://schemas.microsoft.com/office/drawing/2014/main" id="{C5EB7378-ADA3-4D6E-8E3A-09FAD1478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29579E33-1BA6-42E1-AE0D-E934BFC17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32"/>
          <a:stretch/>
        </p:blipFill>
        <p:spPr>
          <a:xfrm>
            <a:off x="847627" y="4030892"/>
            <a:ext cx="10634336" cy="22613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Multiple Linear Regression – Final Model Post Transformation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F4C987-A1E8-43B1-8F07-DF685483EF6E}"/>
              </a:ext>
            </a:extLst>
          </p:cNvPr>
          <p:cNvSpPr txBox="1">
            <a:spLocks/>
          </p:cNvSpPr>
          <p:nvPr/>
        </p:nvSpPr>
        <p:spPr>
          <a:xfrm>
            <a:off x="847626" y="1564851"/>
            <a:ext cx="10634335" cy="2601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 final model generated post transformation is as follows:</a:t>
            </a:r>
          </a:p>
          <a:p>
            <a:pPr algn="just"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algn="just"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Log(price) = -1.967e+01 + (2.779e-03) * bedrooms + (1.208e-01) * bathrooms + (4.899e-07) * </a:t>
            </a:r>
            <a:r>
              <a:rPr lang="en-US" sz="20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sqft_lot</a:t>
            </a: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	      + (3.732e-01) * waterfront + (7.105e-02)  * view + (6.563e-02) * condition + (1.736e-01) 	      * grade + (9.439e-05) * </a:t>
            </a:r>
            <a:r>
              <a:rPr lang="en-US" sz="20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sqft_above</a:t>
            </a: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– (3.481e-03) * </a:t>
            </a:r>
            <a:r>
              <a:rPr lang="en-US" sz="20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yr_built</a:t>
            </a: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+ (3.986e-05) * </a:t>
            </a:r>
            <a:r>
              <a:rPr lang="en-US" sz="20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yr_renovated</a:t>
            </a: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	      - (5.653e-04) * </a:t>
            </a:r>
            <a:r>
              <a:rPr lang="en-US" sz="20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zipcode</a:t>
            </a: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+ (1.428) * </a:t>
            </a:r>
            <a:r>
              <a:rPr lang="en-US" sz="20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lat</a:t>
            </a: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– (-2.036e-01) * long + (1.148e-04) * sqft_living15 	      </a:t>
            </a:r>
            <a:r>
              <a:rPr lang="en-US" sz="2000" dirty="0">
                <a:solidFill>
                  <a:srgbClr val="FFFFFF"/>
                </a:solidFill>
              </a:rPr>
              <a:t>-</a:t>
            </a: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(2.249e-07) * sqft_lot15 + e</a:t>
            </a:r>
          </a:p>
        </p:txBody>
      </p:sp>
    </p:spTree>
    <p:extLst>
      <p:ext uri="{BB962C8B-B14F-4D97-AF65-F5344CB8AC3E}">
        <p14:creationId xmlns:p14="http://schemas.microsoft.com/office/powerpoint/2010/main" val="501526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21">
            <a:extLst>
              <a:ext uri="{FF2B5EF4-FFF2-40B4-BE49-F238E27FC236}">
                <a16:creationId xmlns:a16="http://schemas.microsoft.com/office/drawing/2014/main" id="{FEB0B922-A6AE-4089-8B21-F3E1A77093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237586" cy="6858000"/>
          </a:xfrm>
          <a:custGeom>
            <a:avLst/>
            <a:gdLst>
              <a:gd name="connsiteX0" fmla="*/ 0 w 10237586"/>
              <a:gd name="connsiteY0" fmla="*/ 0 h 6858000"/>
              <a:gd name="connsiteX1" fmla="*/ 7061432 w 10237586"/>
              <a:gd name="connsiteY1" fmla="*/ 0 h 6858000"/>
              <a:gd name="connsiteX2" fmla="*/ 10237586 w 10237586"/>
              <a:gd name="connsiteY2" fmla="*/ 6858000 h 6858000"/>
              <a:gd name="connsiteX3" fmla="*/ 0 w 102375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7586" h="6858000">
                <a:moveTo>
                  <a:pt x="0" y="0"/>
                </a:moveTo>
                <a:lnTo>
                  <a:pt x="7061432" y="0"/>
                </a:lnTo>
                <a:lnTo>
                  <a:pt x="1023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 20">
            <a:extLst>
              <a:ext uri="{FF2B5EF4-FFF2-40B4-BE49-F238E27FC236}">
                <a16:creationId xmlns:a16="http://schemas.microsoft.com/office/drawing/2014/main" id="{C5EB7378-ADA3-4D6E-8E3A-09FAD1478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1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37338A3-7917-44DA-A099-AB613984B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860" y="1690687"/>
            <a:ext cx="5394401" cy="45113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Random Forest Linear Regression Technique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F4C987-A1E8-43B1-8F07-DF685483EF6E}"/>
              </a:ext>
            </a:extLst>
          </p:cNvPr>
          <p:cNvSpPr txBox="1">
            <a:spLocks/>
          </p:cNvSpPr>
          <p:nvPr/>
        </p:nvSpPr>
        <p:spPr>
          <a:xfrm>
            <a:off x="838201" y="1690688"/>
            <a:ext cx="5542722" cy="4511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 have used “tuneRF” method  to find best “mtry” value.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our case the best mtry value is ‘7’. 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 have used 10 Fold Cross Validation for our Model.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The model build has R-Square value of 89% which implies that this accuracy in price can be explained by significant variables.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Model has RMSE Value of 0.1734794.</a:t>
            </a:r>
          </a:p>
        </p:txBody>
      </p:sp>
    </p:spTree>
    <p:extLst>
      <p:ext uri="{BB962C8B-B14F-4D97-AF65-F5344CB8AC3E}">
        <p14:creationId xmlns:p14="http://schemas.microsoft.com/office/powerpoint/2010/main" val="293708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3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E287528-5ED9-42BF-A602-0C92407D3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07"/>
          <a:stretch/>
        </p:blipFill>
        <p:spPr>
          <a:xfrm>
            <a:off x="352544" y="358219"/>
            <a:ext cx="3494813" cy="413836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8DCC9FE-0B99-413D-9504-D67DD2C49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4"/>
          <a:stretch/>
        </p:blipFill>
        <p:spPr>
          <a:xfrm>
            <a:off x="4378751" y="367647"/>
            <a:ext cx="3494815" cy="410065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3425936-0331-4B66-8A9B-0EED4267D7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4"/>
          <a:stretch/>
        </p:blipFill>
        <p:spPr>
          <a:xfrm>
            <a:off x="8404960" y="358220"/>
            <a:ext cx="3494812" cy="410065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5096711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404040"/>
                </a:solidFill>
              </a:rPr>
              <a:t>Random Forest – Regression Technique</a:t>
            </a:r>
          </a:p>
        </p:txBody>
      </p:sp>
    </p:spTree>
    <p:extLst>
      <p:ext uri="{BB962C8B-B14F-4D97-AF65-F5344CB8AC3E}">
        <p14:creationId xmlns:p14="http://schemas.microsoft.com/office/powerpoint/2010/main" val="1797497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04">
            <a:extLst>
              <a:ext uri="{FF2B5EF4-FFF2-40B4-BE49-F238E27FC236}">
                <a16:creationId xmlns:a16="http://schemas.microsoft.com/office/drawing/2014/main" id="{68A4132F-DEC6-4332-A00C-A11AD4519B6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033C175-2A82-4E5E-BA20-8A4222398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64" y="1690688"/>
            <a:ext cx="5015260" cy="432361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2" name="Freeform: Shape 106">
            <a:extLst>
              <a:ext uri="{FF2B5EF4-FFF2-40B4-BE49-F238E27FC236}">
                <a16:creationId xmlns:a16="http://schemas.microsoft.com/office/drawing/2014/main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3" name="Freeform: Shape 108">
            <a:extLst>
              <a:ext uri="{FF2B5EF4-FFF2-40B4-BE49-F238E27FC236}">
                <a16:creationId xmlns:a16="http://schemas.microsoft.com/office/drawing/2014/main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Support Vector Machine Linear Regression Technique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F4C987-A1E8-43B1-8F07-DF685483EF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4128169" cy="3399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+mn-lt"/>
                <a:ea typeface="+mn-ea"/>
                <a:cs typeface="+mn-cs"/>
              </a:rPr>
              <a:t>For SVM model, we got the Cost factor as 1.</a:t>
            </a:r>
          </a:p>
          <a:p>
            <a:pPr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+mn-lt"/>
                <a:ea typeface="+mn-ea"/>
                <a:cs typeface="+mn-cs"/>
              </a:rPr>
              <a:t>The model is built using 10 – fold cross validation.</a:t>
            </a:r>
          </a:p>
          <a:p>
            <a:pPr indent="-2286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latin typeface="+mn-lt"/>
                <a:ea typeface="+mn-ea"/>
                <a:cs typeface="+mn-cs"/>
              </a:rPr>
              <a:t>The RMSE value we got is 0.2535938 and the R-square value as 76.83%.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745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83F26F-C55B-4A92-9AFF-4894D14E27C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6013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6B84B32-BDD7-44BC-BC59-6FDDF20EF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450" y="537329"/>
            <a:ext cx="5458813" cy="329938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128A9BE-B29C-48D2-A2D3-DCF9C9334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4" y="537328"/>
            <a:ext cx="5458816" cy="329938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>
                <a:solidFill>
                  <a:schemeClr val="bg1"/>
                </a:solidFill>
              </a:rPr>
              <a:t>Support  Vector Machine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154118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21">
            <a:extLst>
              <a:ext uri="{FF2B5EF4-FFF2-40B4-BE49-F238E27FC236}">
                <a16:creationId xmlns:a16="http://schemas.microsoft.com/office/drawing/2014/main" id="{FEB0B922-A6AE-4089-8B21-F3E1A77093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237586" cy="6858000"/>
          </a:xfrm>
          <a:custGeom>
            <a:avLst/>
            <a:gdLst>
              <a:gd name="connsiteX0" fmla="*/ 0 w 10237586"/>
              <a:gd name="connsiteY0" fmla="*/ 0 h 6858000"/>
              <a:gd name="connsiteX1" fmla="*/ 7061432 w 10237586"/>
              <a:gd name="connsiteY1" fmla="*/ 0 h 6858000"/>
              <a:gd name="connsiteX2" fmla="*/ 10237586 w 10237586"/>
              <a:gd name="connsiteY2" fmla="*/ 6858000 h 6858000"/>
              <a:gd name="connsiteX3" fmla="*/ 0 w 102375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7586" h="6858000">
                <a:moveTo>
                  <a:pt x="0" y="0"/>
                </a:moveTo>
                <a:lnTo>
                  <a:pt x="7061432" y="0"/>
                </a:lnTo>
                <a:lnTo>
                  <a:pt x="1023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 20">
            <a:extLst>
              <a:ext uri="{FF2B5EF4-FFF2-40B4-BE49-F238E27FC236}">
                <a16:creationId xmlns:a16="http://schemas.microsoft.com/office/drawing/2014/main" id="{C5EB7378-ADA3-4D6E-8E3A-09FAD1478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5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dirty="0">
                <a:solidFill>
                  <a:srgbClr val="FFFFFF"/>
                </a:solidFill>
              </a:rPr>
              <a:t>Selecting the Best Model of 3 Regression Techniques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F4C987-A1E8-43B1-8F07-DF685483EF6E}"/>
              </a:ext>
            </a:extLst>
          </p:cNvPr>
          <p:cNvSpPr txBox="1">
            <a:spLocks/>
          </p:cNvSpPr>
          <p:nvPr/>
        </p:nvSpPr>
        <p:spPr>
          <a:xfrm>
            <a:off x="838200" y="3867358"/>
            <a:ext cx="11353800" cy="2541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 compare the 3 models on basis of RMSE and MAE value.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 our case, Random Forest has the lowest RMSE and MAE values.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 the table, accuracy for Random Forest is 89.21%. The highest of the 3.</a:t>
            </a:r>
          </a:p>
          <a:p>
            <a:pPr indent="-2286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 conclude, Random Forest is best Regression Technique in predicting the house prices in King County.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5CAA0-D68D-486E-A1CF-42A9C3AC5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431" y="1572868"/>
            <a:ext cx="9697355" cy="184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52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21">
            <a:extLst>
              <a:ext uri="{FF2B5EF4-FFF2-40B4-BE49-F238E27FC236}">
                <a16:creationId xmlns:a16="http://schemas.microsoft.com/office/drawing/2014/main" id="{FEB0B922-A6AE-4089-8B21-F3E1A77093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237586" cy="6858000"/>
          </a:xfrm>
          <a:custGeom>
            <a:avLst/>
            <a:gdLst>
              <a:gd name="connsiteX0" fmla="*/ 0 w 10237586"/>
              <a:gd name="connsiteY0" fmla="*/ 0 h 6858000"/>
              <a:gd name="connsiteX1" fmla="*/ 7061432 w 10237586"/>
              <a:gd name="connsiteY1" fmla="*/ 0 h 6858000"/>
              <a:gd name="connsiteX2" fmla="*/ 10237586 w 10237586"/>
              <a:gd name="connsiteY2" fmla="*/ 6858000 h 6858000"/>
              <a:gd name="connsiteX3" fmla="*/ 0 w 102375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7586" h="6858000">
                <a:moveTo>
                  <a:pt x="0" y="0"/>
                </a:moveTo>
                <a:lnTo>
                  <a:pt x="7061432" y="0"/>
                </a:lnTo>
                <a:lnTo>
                  <a:pt x="1023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 20">
            <a:extLst>
              <a:ext uri="{FF2B5EF4-FFF2-40B4-BE49-F238E27FC236}">
                <a16:creationId xmlns:a16="http://schemas.microsoft.com/office/drawing/2014/main" id="{C5EB7378-ADA3-4D6E-8E3A-09FAD1478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ANOVA – An Application of Linear Regression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F4C987-A1E8-43B1-8F07-DF685483EF6E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5794951" cy="4917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just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 have built ANOVA using liner regression function.</a:t>
            </a:r>
          </a:p>
          <a:p>
            <a:pPr indent="-228600" algn="just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Null Hypothesis(H0) – Group mean price of all houses with different bedrooms are equal.</a:t>
            </a:r>
          </a:p>
          <a:p>
            <a:pPr indent="-228600" algn="just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Alternative Hypothesis(Ha) - </a:t>
            </a:r>
            <a:r>
              <a:rPr lang="en-US" sz="2000" dirty="0">
                <a:solidFill>
                  <a:srgbClr val="FFFFFF"/>
                </a:solidFill>
              </a:rPr>
              <a:t>Group mean price of all houses with different bedrooms are not equal.</a:t>
            </a:r>
          </a:p>
          <a:p>
            <a:pPr indent="-228600" algn="just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 have considered bedrooms = 0 as base for comparisons with all other bedrooms and have generated the model.</a:t>
            </a:r>
          </a:p>
          <a:p>
            <a:pPr indent="-228600" algn="just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We infer that for bedrooms 5 – 9 the group mean have a significant difference.</a:t>
            </a:r>
          </a:p>
          <a:p>
            <a:pPr indent="-228600" algn="just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From boxplot, bedrooms = 8 has more variance hence, we will relevel the bedroom variable with ref = 8. 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890636C-4EE7-4411-A174-86EF2990C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38" y="1601718"/>
            <a:ext cx="5073929" cy="491750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7932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83F26F-C55B-4A92-9AFF-4894D14E27C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6013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81F6FA1-2867-4FC7-B7EE-20AF228FB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39" y="114219"/>
            <a:ext cx="5068936" cy="379657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FFBE710-C042-4BAA-ACA7-EF218273D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116" y="114219"/>
            <a:ext cx="5410326" cy="379657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1F4C987-A1E8-43B1-8F07-DF685483EF6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5794951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just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1"/>
            <a:ext cx="10765410" cy="66498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</a:rPr>
              <a:t>ANOVA – An Application of Linear Regression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2D0F4DE-03A3-47D2-B8C6-52CE8E18F2F1}"/>
              </a:ext>
            </a:extLst>
          </p:cNvPr>
          <p:cNvSpPr txBox="1">
            <a:spLocks/>
          </p:cNvSpPr>
          <p:nvPr/>
        </p:nvSpPr>
        <p:spPr>
          <a:xfrm>
            <a:off x="859411" y="4968533"/>
            <a:ext cx="10765410" cy="1690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On relevel, we see that bedrooms = 0-6 have significant difference than rest of the bedroom prices with p-value &lt; 0.05.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Also, from F – statistic the p-value &lt; 0.05.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Therefore, we reject the Null Hypothesis and accept the Alternate Hypothesis, i.e. The group mean price of houses with different bedrooms is not equal.</a:t>
            </a:r>
          </a:p>
        </p:txBody>
      </p:sp>
    </p:spTree>
    <p:extLst>
      <p:ext uri="{BB962C8B-B14F-4D97-AF65-F5344CB8AC3E}">
        <p14:creationId xmlns:p14="http://schemas.microsoft.com/office/powerpoint/2010/main" val="3270581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68">
            <a:extLst>
              <a:ext uri="{FF2B5EF4-FFF2-40B4-BE49-F238E27FC236}">
                <a16:creationId xmlns:a16="http://schemas.microsoft.com/office/drawing/2014/main" id="{EBB6D9F6-3E47-45AD-8461-718A3C87E3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70">
            <a:extLst>
              <a:ext uri="{FF2B5EF4-FFF2-40B4-BE49-F238E27FC236}">
                <a16:creationId xmlns:a16="http://schemas.microsoft.com/office/drawing/2014/main" id="{22BB4F03-4463-45CC-89A7-8E03412EDDB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72">
            <a:extLst>
              <a:ext uri="{FF2B5EF4-FFF2-40B4-BE49-F238E27FC236}">
                <a16:creationId xmlns:a16="http://schemas.microsoft.com/office/drawing/2014/main" id="{80E1AEAE-1F52-4C29-925C-27738417E9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tangle 74">
            <a:extLst>
              <a:ext uri="{FF2B5EF4-FFF2-40B4-BE49-F238E27FC236}">
                <a16:creationId xmlns:a16="http://schemas.microsoft.com/office/drawing/2014/main" id="{33B86BAE-87B4-4192-ABB2-627FFC965AC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76">
            <a:extLst>
              <a:ext uri="{FF2B5EF4-FFF2-40B4-BE49-F238E27FC236}">
                <a16:creationId xmlns:a16="http://schemas.microsoft.com/office/drawing/2014/main" id="{A3B16A00-A549-4B07-B8C2-4B3A966D9E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FA0EF4A4-6999-450C-B73B-505609580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18" y="4318312"/>
            <a:ext cx="3845393" cy="206555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32AA538-C443-47C9-85FB-CA2F457FC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912" y="474134"/>
            <a:ext cx="2438503" cy="271356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71007104-171C-401F-956F-4EA3884CF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18" y="474134"/>
            <a:ext cx="3845393" cy="335988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id="{6DD3C2FD-8BC4-4312-ADFE-CC689D1BF1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912" y="3630253"/>
            <a:ext cx="2438503" cy="275361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/>
              <a:t>Time Series – Predictions, Evaluations, and Forecasting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F4C987-A1E8-43B1-8F07-DF685483EF6E}"/>
              </a:ext>
            </a:extLst>
          </p:cNvPr>
          <p:cNvSpPr txBox="1">
            <a:spLocks/>
          </p:cNvSpPr>
          <p:nvPr/>
        </p:nvSpPr>
        <p:spPr>
          <a:xfrm>
            <a:off x="804672" y="2792896"/>
            <a:ext cx="3387105" cy="37433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We have considered only 2 variables i.e. y = price and x = date.</a:t>
            </a:r>
          </a:p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Initial analysis, we plotted histogram, Ljung-Box Test, Normality Test and Time series (stationary check).</a:t>
            </a:r>
          </a:p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From the time series plot, we see that the data is somewhat stationary.</a:t>
            </a:r>
          </a:p>
          <a:p>
            <a:pPr indent="-228600" algn="just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Thus, we will apply differencing and replot.</a:t>
            </a:r>
          </a:p>
        </p:txBody>
      </p:sp>
    </p:spTree>
    <p:extLst>
      <p:ext uri="{BB962C8B-B14F-4D97-AF65-F5344CB8AC3E}">
        <p14:creationId xmlns:p14="http://schemas.microsoft.com/office/powerpoint/2010/main" val="728432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A94C75-4DB8-4EDA-9A9F-90AD52380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269" b="-1"/>
          <a:stretch/>
        </p:blipFill>
        <p:spPr>
          <a:xfrm>
            <a:off x="5297763" y="1206198"/>
            <a:ext cx="6250769" cy="428473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264C78-E84B-484D-B48F-30F6604A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A45D8-DF9B-483E-AC67-0C4E96B06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The dataset is made up of 21614 rows with the dependent variable (y) as price and rest independent variable that influence the house price.</a:t>
            </a:r>
          </a:p>
          <a:p>
            <a:r>
              <a:rPr lang="en-US" sz="1700">
                <a:solidFill>
                  <a:schemeClr val="bg1"/>
                </a:solidFill>
              </a:rPr>
              <a:t>Our objective is to predict price of houses in Kings County for the future and analyze the various factors that influence it.</a:t>
            </a:r>
          </a:p>
          <a:p>
            <a:r>
              <a:rPr lang="en-US" sz="1700">
                <a:solidFill>
                  <a:schemeClr val="bg1"/>
                </a:solidFill>
              </a:rPr>
              <a:t>The variables in our dataset are </a:t>
            </a:r>
          </a:p>
          <a:p>
            <a:pPr marL="0" indent="0">
              <a:buNone/>
            </a:pPr>
            <a:endParaRPr lang="en-US" sz="17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700">
              <a:solidFill>
                <a:schemeClr val="bg1"/>
              </a:solidFill>
            </a:endParaRPr>
          </a:p>
          <a:p>
            <a:endParaRPr lang="en-US" sz="17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7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944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EBB6D9F6-3E47-45AD-8461-718A3C87E3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2BB4F03-4463-45CC-89A7-8E03412EDDB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0E1AEAE-1F52-4C29-925C-27738417E9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3B86BAE-87B4-4192-ABB2-627FFC965AC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3B16A00-A549-4B07-B8C2-4B3A966D9E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552C47D-6A10-42D6-B2AF-3C58E0B11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263" y="437322"/>
            <a:ext cx="2627546" cy="283265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id="{0C1084C8-C814-460A-AAE0-BBEA8AB79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778" y="3600755"/>
            <a:ext cx="2601032" cy="281992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4838933D-9B7B-4BF0-8621-74114F0E1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65" y="437321"/>
            <a:ext cx="3840764" cy="339669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21212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Time Series – Applying Differencing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F4C987-A1E8-43B1-8F07-DF685483EF6E}"/>
              </a:ext>
            </a:extLst>
          </p:cNvPr>
          <p:cNvSpPr txBox="1">
            <a:spLocks/>
          </p:cNvSpPr>
          <p:nvPr/>
        </p:nvSpPr>
        <p:spPr>
          <a:xfrm>
            <a:off x="804672" y="2967223"/>
            <a:ext cx="3387105" cy="34103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just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Histogram follows Normal Density Distribution.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indent="-228600" algn="just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Ljung-Box Test, we have p – value &lt; 0.05 at 95% confidence.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indent="-228600" algn="just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QQ plot shows most of the point on and near the line.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indent="-228600" algn="just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latin typeface="+mn-lt"/>
                <a:ea typeface="+mn-ea"/>
                <a:cs typeface="+mn-cs"/>
              </a:rPr>
              <a:t>Jarque-Bera</a:t>
            </a:r>
            <a:r>
              <a:rPr lang="en-US" sz="1700" dirty="0">
                <a:latin typeface="+mn-lt"/>
                <a:ea typeface="+mn-ea"/>
                <a:cs typeface="+mn-cs"/>
              </a:rPr>
              <a:t> Test, we see, it follows normal distribution as p-value &lt; 0.05.</a:t>
            </a:r>
          </a:p>
        </p:txBody>
      </p:sp>
      <p:pic>
        <p:nvPicPr>
          <p:cNvPr id="13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AD47AC5-DCE0-4501-BE13-925D887D1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873" y="4318313"/>
            <a:ext cx="3738456" cy="205927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976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174258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Time Series – Final Time Series Plot with constant mean and variance.</a:t>
            </a:r>
          </a:p>
        </p:txBody>
      </p:sp>
      <p:pic>
        <p:nvPicPr>
          <p:cNvPr id="4" name="Picture 3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013440A6-18D5-4301-8A35-2E8D578E7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" y="142240"/>
            <a:ext cx="11653520" cy="464839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7074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03713C1-2FB2-413B-BF91-3AE41726FB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795B4D-5022-4A7F-A01D-8D880B7CDB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D19018-DE7C-4796-ADF2-AD2EB0FC0D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0A2C2-4F85-44AF-8708-8DCA4B550C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6AFFE6C-481B-4CEF-A776-6E58198AF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74" y="129208"/>
            <a:ext cx="2753139" cy="316559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9ACC02B-A0D6-418C-9141-6014523C4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723" y="119269"/>
            <a:ext cx="2753138" cy="316559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AFF636C-3EBA-4AC6-B259-6CF67E64B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73" y="4045225"/>
            <a:ext cx="5864087" cy="225618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Time Series – PACF and ACF plots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BEEE742-1C4F-41FA-99AA-0142ABB91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8711"/>
            <a:ext cx="4595071" cy="3628495"/>
          </a:xfrm>
        </p:spPr>
        <p:txBody>
          <a:bodyPr>
            <a:normAutofit lnSpcReduction="10000"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The PAC</a:t>
            </a:r>
            <a:r>
              <a:rPr lang="en-US" sz="2000" dirty="0"/>
              <a:t>F plot lags off at 1</a:t>
            </a:r>
            <a:r>
              <a:rPr lang="en-US" sz="2000" dirty="0"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Therefore, selecting p value = 1 for AR model.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Similarly, the ACF plot lags off at 1.</a:t>
            </a:r>
          </a:p>
          <a:p>
            <a:pPr marL="0" indent="0">
              <a:spcAft>
                <a:spcPts val="600"/>
              </a:spcAft>
              <a:buNone/>
            </a:pPr>
            <a:endParaRPr lang="en-US" sz="2000" dirty="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Thus, selecting the q value = 1 for MA model.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433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EBB6D9F6-3E47-45AD-8461-718A3C87E3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BB4F03-4463-45CC-89A7-8E03412EDDB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0E1AEAE-1F52-4C29-925C-27738417E9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3B86BAE-87B4-4192-ABB2-627FFC965AC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3B16A00-A549-4B07-B8C2-4B3A966D9E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033D036-F744-4700-84D9-BE68FB55E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463" y="477077"/>
            <a:ext cx="3775899" cy="327991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DF0BE66-4E05-4B65-8F63-CD270E4C3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639" y="3756990"/>
            <a:ext cx="2438503" cy="253448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C0E7731-E09B-4D99-88BE-0692D927A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639" y="477078"/>
            <a:ext cx="2438503" cy="271061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27" y="723578"/>
            <a:ext cx="3883951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Time Series – </a:t>
            </a:r>
            <a:br>
              <a:rPr lang="en-US" sz="3700" dirty="0"/>
            </a:br>
            <a:r>
              <a:rPr lang="en-US" sz="3700" dirty="0"/>
              <a:t>AR Model (1,0,0)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F4C987-A1E8-43B1-8F07-DF685483EF6E}"/>
              </a:ext>
            </a:extLst>
          </p:cNvPr>
          <p:cNvSpPr txBox="1">
            <a:spLocks/>
          </p:cNvSpPr>
          <p:nvPr/>
        </p:nvSpPr>
        <p:spPr>
          <a:xfrm>
            <a:off x="307828" y="2548467"/>
            <a:ext cx="3883950" cy="362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The AIC value we got is 702.83.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We used forecast() on test set m2_AR.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RMSE and MAE values used for evaluating the model.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We have predicted future 10 values for prices.</a:t>
            </a:r>
          </a:p>
        </p:txBody>
      </p:sp>
      <p:pic>
        <p:nvPicPr>
          <p:cNvPr id="19" name="Picture 18" descr="A close up of a logo&#10;&#10;Description generated with high confidence">
            <a:extLst>
              <a:ext uri="{FF2B5EF4-FFF2-40B4-BE49-F238E27FC236}">
                <a16:creationId xmlns:a16="http://schemas.microsoft.com/office/drawing/2014/main" id="{152CE851-98E2-4093-B3FB-8DBFF569B0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150" y="4741882"/>
            <a:ext cx="3493035" cy="101287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0354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EBB6D9F6-3E47-45AD-8461-718A3C87E3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2BB4F03-4463-45CC-89A7-8E03412EDDB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E1AEAE-1F52-4C29-925C-27738417E9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3B86BAE-87B4-4192-ABB2-627FFC965AC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3B16A00-A549-4B07-B8C2-4B3A966D9E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782F40-CAC0-45E0-850F-3AAE4918D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463" y="538480"/>
            <a:ext cx="3775899" cy="316992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FC0B41A-4E29-4B3C-83E9-AF1945AAF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639" y="3670296"/>
            <a:ext cx="2438503" cy="264922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27" y="723578"/>
            <a:ext cx="3883951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Time Series – </a:t>
            </a:r>
            <a:br>
              <a:rPr lang="en-US" sz="3700" dirty="0"/>
            </a:br>
            <a:r>
              <a:rPr lang="en-US" sz="3700" dirty="0"/>
              <a:t>MA Model (0,0,1)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F4C987-A1E8-43B1-8F07-DF685483EF6E}"/>
              </a:ext>
            </a:extLst>
          </p:cNvPr>
          <p:cNvSpPr txBox="1">
            <a:spLocks/>
          </p:cNvSpPr>
          <p:nvPr/>
        </p:nvSpPr>
        <p:spPr>
          <a:xfrm>
            <a:off x="307828" y="2548467"/>
            <a:ext cx="3883950" cy="39877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The AIC value we got is 542.81.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We used forecast() on test set m2_MA.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RMSE and MAE values used for evaluating the model.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We have predicted future 10 values for prices.</a:t>
            </a:r>
          </a:p>
          <a:p>
            <a:pPr>
              <a:spcAft>
                <a:spcPts val="600"/>
              </a:spcAft>
            </a:pPr>
            <a:endParaRPr lang="en-US" sz="1800" dirty="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+mn-ea"/>
                <a:cs typeface="+mn-cs"/>
              </a:rPr>
              <a:t>From Ljung – Box test we see that the residuals are white noise independent.</a:t>
            </a:r>
          </a:p>
        </p:txBody>
      </p:sp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587DD35-4E76-4648-AD8A-CF60FD0ED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638" y="467360"/>
            <a:ext cx="2438504" cy="272033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 descr="A close up of a logo&#10;&#10;Description generated with high confidence">
            <a:extLst>
              <a:ext uri="{FF2B5EF4-FFF2-40B4-BE49-F238E27FC236}">
                <a16:creationId xmlns:a16="http://schemas.microsoft.com/office/drawing/2014/main" id="{6ADD000D-10BF-4041-8BA7-D169289A3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498" y="4626939"/>
            <a:ext cx="3340972" cy="103836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9986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174258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Time Series – MA Model Residual Analysis.</a:t>
            </a:r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5366537-37CF-4079-9DC4-587A988AB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13360"/>
            <a:ext cx="11470640" cy="454191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1737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003713C1-2FB2-413B-BF91-3AE41726FB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CAB92A9-A23E-4C58-BF68-EDCB6F12A5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0795B4D-5022-4A7F-A01D-8D880B7CDB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FD19018-DE7C-4796-ADF2-AD2EB0FC0D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1A0A2C2-4F85-44AF-8708-8DCA4B550C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F678D7A-61A1-47B5-A05E-4425065C0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533" y="3921759"/>
            <a:ext cx="2364317" cy="255015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C5093576-8B92-4F52-9123-D625BC061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775" y="386080"/>
            <a:ext cx="2364317" cy="247903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/>
              <a:t>Time Series – </a:t>
            </a:r>
            <a:br>
              <a:rPr lang="en-US" sz="4100"/>
            </a:br>
            <a:r>
              <a:rPr lang="en-US" sz="4100"/>
              <a:t>ARMA Model (1,0,2)</a:t>
            </a: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A5BE014-48EC-46A7-9A57-8D6B77CD7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908" y="386080"/>
            <a:ext cx="2364317" cy="247904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1F4C987-A1E8-43B1-8F07-DF685483EF6E}"/>
              </a:ext>
            </a:extLst>
          </p:cNvPr>
          <p:cNvSpPr txBox="1">
            <a:spLocks/>
          </p:cNvSpPr>
          <p:nvPr/>
        </p:nvSpPr>
        <p:spPr>
          <a:xfrm>
            <a:off x="838200" y="2548467"/>
            <a:ext cx="4595071" cy="362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The AIC value we got is 543.29.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We used forecast() on test set m2_ARMA.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RMSE and MAE values used for evaluating the model.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We have predicted future 10 values for prices.</a:t>
            </a:r>
          </a:p>
          <a:p>
            <a:pPr>
              <a:spcAft>
                <a:spcPts val="600"/>
              </a:spcAft>
            </a:pPr>
            <a:endParaRPr lang="en-US" sz="1700" dirty="0">
              <a:latin typeface="+mn-lt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5928A2-7910-4C20-A28D-E4CE41D89B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39" y="4534358"/>
            <a:ext cx="2773680" cy="74331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085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003713C1-2FB2-413B-BF91-3AE41726FB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0795B4D-5022-4A7F-A01D-8D880B7CDB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FD19018-DE7C-4796-ADF2-AD2EB0FC0D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B1A0A2C2-4F85-44AF-8708-8DCA4B550C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4C527B0-F575-466F-BFFF-C798025F6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309" y="177972"/>
            <a:ext cx="2684972" cy="295130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DD0D835-F3BD-4D54-897D-792B8D366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317276"/>
            <a:ext cx="2607267" cy="205697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00" y="723578"/>
            <a:ext cx="5282040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Time Series – </a:t>
            </a:r>
            <a:br>
              <a:rPr lang="en-US" sz="3700" dirty="0"/>
            </a:br>
            <a:r>
              <a:rPr lang="en-US" sz="3700" dirty="0"/>
              <a:t>ARIMA Model using auto.arima()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F4C987-A1E8-43B1-8F07-DF685483EF6E}"/>
              </a:ext>
            </a:extLst>
          </p:cNvPr>
          <p:cNvSpPr txBox="1">
            <a:spLocks/>
          </p:cNvSpPr>
          <p:nvPr/>
        </p:nvSpPr>
        <p:spPr>
          <a:xfrm>
            <a:off x="295800" y="2670387"/>
            <a:ext cx="5499487" cy="4035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Auto.arima() automatically determines p and q value for the model.</a:t>
            </a:r>
          </a:p>
          <a:p>
            <a:pPr>
              <a:spcAft>
                <a:spcPts val="600"/>
              </a:spcAft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The AIC value we got is 775.95.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We used forecast() on test set m2_ARIMA.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RMSE and MAE values used for evaluating the model.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+mn-lt"/>
                <a:ea typeface="+mn-ea"/>
                <a:cs typeface="+mn-cs"/>
              </a:rPr>
              <a:t>We have predicted future 10 values for prices.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2712A01-B50E-406B-90A2-6BDF7DEE7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74" y="4528966"/>
            <a:ext cx="5448300" cy="100712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418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003713C1-2FB2-413B-BF91-3AE41726FB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CAB92A9-A23E-4C58-BF68-EDCB6F12A5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0795B4D-5022-4A7F-A01D-8D880B7CDB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FD19018-DE7C-4796-ADF2-AD2EB0FC0D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1A0A2C2-4F85-44AF-8708-8DCA4B550C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D74EB46-05E6-4854-8571-248F1614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472" y="4211239"/>
            <a:ext cx="2364317" cy="171044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F173B45-3370-42C1-95E2-866F2EFFD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537" y="4221178"/>
            <a:ext cx="2364317" cy="171044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017A7CB-BD98-4A59-9822-1BEE7F044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14" y="662168"/>
            <a:ext cx="2364317" cy="170691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B86580-59E6-4526-AAC6-CC8926E1A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870" y="662168"/>
            <a:ext cx="2364317" cy="176831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/>
              <a:t>Time Series – </a:t>
            </a:r>
            <a:br>
              <a:rPr lang="en-US" sz="4100" dirty="0"/>
            </a:br>
            <a:r>
              <a:rPr lang="en-US" sz="4100" dirty="0"/>
              <a:t>Best Model Selection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F4C987-A1E8-43B1-8F07-DF685483EF6E}"/>
              </a:ext>
            </a:extLst>
          </p:cNvPr>
          <p:cNvSpPr txBox="1">
            <a:spLocks/>
          </p:cNvSpPr>
          <p:nvPr/>
        </p:nvSpPr>
        <p:spPr>
          <a:xfrm>
            <a:off x="838200" y="2548467"/>
            <a:ext cx="4595071" cy="3852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On basis AIC value, the accuracy of MA model is best with aic = 542.81.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However, on basis of MAE and RMSE values – MA and ARIMA are best models.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Thus, we can select MA or ARMA model for future predictions of houses in King County area.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192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8A0250B7-186C-4374-B3F7-B3CB7AA692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5" b="97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33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21">
            <a:extLst>
              <a:ext uri="{FF2B5EF4-FFF2-40B4-BE49-F238E27FC236}">
                <a16:creationId xmlns:a16="http://schemas.microsoft.com/office/drawing/2014/main" id="{FEB0B922-A6AE-4089-8B21-F3E1A77093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237586" cy="6858000"/>
          </a:xfrm>
          <a:custGeom>
            <a:avLst/>
            <a:gdLst>
              <a:gd name="connsiteX0" fmla="*/ 0 w 10237586"/>
              <a:gd name="connsiteY0" fmla="*/ 0 h 6858000"/>
              <a:gd name="connsiteX1" fmla="*/ 7061432 w 10237586"/>
              <a:gd name="connsiteY1" fmla="*/ 0 h 6858000"/>
              <a:gd name="connsiteX2" fmla="*/ 10237586 w 10237586"/>
              <a:gd name="connsiteY2" fmla="*/ 6858000 h 6858000"/>
              <a:gd name="connsiteX3" fmla="*/ 0 w 102375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7586" h="6858000">
                <a:moveTo>
                  <a:pt x="0" y="0"/>
                </a:moveTo>
                <a:lnTo>
                  <a:pt x="7061432" y="0"/>
                </a:lnTo>
                <a:lnTo>
                  <a:pt x="1023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 20">
            <a:extLst>
              <a:ext uri="{FF2B5EF4-FFF2-40B4-BE49-F238E27FC236}">
                <a16:creationId xmlns:a16="http://schemas.microsoft.com/office/drawing/2014/main" id="{C5EB7378-ADA3-4D6E-8E3A-09FAD1478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4495BF8-CD28-404D-8DC6-24EEAB8A5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9" y="4099105"/>
            <a:ext cx="6318625" cy="239377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993441-2E9F-4172-8043-49AB0D406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559" y="1286938"/>
            <a:ext cx="4615921" cy="520593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Hypothesis Testing – One Sample Hypothesis Testing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F4C987-A1E8-43B1-8F07-DF685483EF6E}"/>
              </a:ext>
            </a:extLst>
          </p:cNvPr>
          <p:cNvSpPr txBox="1">
            <a:spLocks/>
          </p:cNvSpPr>
          <p:nvPr/>
        </p:nvSpPr>
        <p:spPr>
          <a:xfrm>
            <a:off x="692010" y="1798983"/>
            <a:ext cx="6318624" cy="2113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Null Hypothesis(H0) – Average price of house not greater than 50000.</a:t>
            </a: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Alternative Hypothesis(Ha) – Average price of house is greater than 50000.</a:t>
            </a: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 95% Confidence interval, we reject Null Hypothesis and accept Alternative Hypothesis.</a:t>
            </a:r>
          </a:p>
        </p:txBody>
      </p:sp>
    </p:spTree>
    <p:extLst>
      <p:ext uri="{BB962C8B-B14F-4D97-AF65-F5344CB8AC3E}">
        <p14:creationId xmlns:p14="http://schemas.microsoft.com/office/powerpoint/2010/main" val="3937836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21">
            <a:extLst>
              <a:ext uri="{FF2B5EF4-FFF2-40B4-BE49-F238E27FC236}">
                <a16:creationId xmlns:a16="http://schemas.microsoft.com/office/drawing/2014/main" id="{FEB0B922-A6AE-4089-8B21-F3E1A77093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237586" cy="6858000"/>
          </a:xfrm>
          <a:custGeom>
            <a:avLst/>
            <a:gdLst>
              <a:gd name="connsiteX0" fmla="*/ 0 w 10237586"/>
              <a:gd name="connsiteY0" fmla="*/ 0 h 6858000"/>
              <a:gd name="connsiteX1" fmla="*/ 7061432 w 10237586"/>
              <a:gd name="connsiteY1" fmla="*/ 0 h 6858000"/>
              <a:gd name="connsiteX2" fmla="*/ 10237586 w 10237586"/>
              <a:gd name="connsiteY2" fmla="*/ 6858000 h 6858000"/>
              <a:gd name="connsiteX3" fmla="*/ 0 w 102375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7586" h="6858000">
                <a:moveTo>
                  <a:pt x="0" y="0"/>
                </a:moveTo>
                <a:lnTo>
                  <a:pt x="7061432" y="0"/>
                </a:lnTo>
                <a:lnTo>
                  <a:pt x="1023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 20">
            <a:extLst>
              <a:ext uri="{FF2B5EF4-FFF2-40B4-BE49-F238E27FC236}">
                <a16:creationId xmlns:a16="http://schemas.microsoft.com/office/drawing/2014/main" id="{C5EB7378-ADA3-4D6E-8E3A-09FAD1478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7E49A-234E-4BD0-ABB3-9B3FEBFC1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426" y="1851554"/>
            <a:ext cx="5624481" cy="454924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Hypothesis Testing – Two Sample Hypothesis Testing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F4C987-A1E8-43B1-8F07-DF685483EF6E}"/>
              </a:ext>
            </a:extLst>
          </p:cNvPr>
          <p:cNvSpPr txBox="1">
            <a:spLocks/>
          </p:cNvSpPr>
          <p:nvPr/>
        </p:nvSpPr>
        <p:spPr>
          <a:xfrm>
            <a:off x="734703" y="1851555"/>
            <a:ext cx="5449282" cy="2277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Null Hypothesis(H0) – Average price of house is same for houses with 1 floor and 1.5 floor.</a:t>
            </a: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Alternative Hypothesis(Ha) – We do not believe that average price of houses with different floors is same.</a:t>
            </a: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 95% Confidence interval, we reject Null Hypothesis and accept Alternative Hypothesis.</a:t>
            </a:r>
          </a:p>
        </p:txBody>
      </p:sp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990CA25-FD7B-4B3F-A78E-940AB1708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02" y="4123414"/>
            <a:ext cx="5361297" cy="227738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9086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68A4132F-DEC6-4332-A00C-A11AD4519B6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8899871-9C4C-420E-B303-71CD00703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074" y="886121"/>
            <a:ext cx="5529942" cy="5590094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4965EAE-E41A-435F-B993-07E824B6C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52F8994-E6D4-4311-9548-C3607BC43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Multiple Linear Regression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F4C987-A1E8-43B1-8F07-DF685483EF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4128169" cy="33995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We checked the collinearity amongst the independent variable.</a:t>
            </a: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The multicollinearity between variables is treated through VIF and applying Transformations.</a:t>
            </a: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We have used 10 fold cross validation to build our model.</a:t>
            </a: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Residual Analysis of the original model does not have constant variance.</a:t>
            </a: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Model evaluation on basis of RMSE.</a:t>
            </a:r>
          </a:p>
        </p:txBody>
      </p:sp>
    </p:spTree>
    <p:extLst>
      <p:ext uri="{BB962C8B-B14F-4D97-AF65-F5344CB8AC3E}">
        <p14:creationId xmlns:p14="http://schemas.microsoft.com/office/powerpoint/2010/main" val="1971252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A34DD40-80B3-4C25-8E01-B5AEBCB75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31" y="141677"/>
            <a:ext cx="11585541" cy="454760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174258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Correlation Plot of y variable “price” with x variables.</a:t>
            </a:r>
          </a:p>
        </p:txBody>
      </p:sp>
    </p:spTree>
    <p:extLst>
      <p:ext uri="{BB962C8B-B14F-4D97-AF65-F5344CB8AC3E}">
        <p14:creationId xmlns:p14="http://schemas.microsoft.com/office/powerpoint/2010/main" val="2665463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F0618178-4B5C-46A4-9E68-052C31FA6E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36FD40B-09C1-46D7-9E32-CC9BD7629FD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C0B69E9-64A9-4677-88B7-CA5A601FE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90" y="3509963"/>
            <a:ext cx="3833858" cy="30263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733E906-6E15-40E4-9C66-E0A142DE5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364" y="299363"/>
            <a:ext cx="3581176" cy="30081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E3008CB-BEF9-4192-8B50-77CFFA2F7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314" y="320523"/>
            <a:ext cx="3393899" cy="29678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77364A1-CEB0-4836-8C50-B4234612C0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0" y="321733"/>
            <a:ext cx="3798338" cy="29666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Linear Model Plots – Before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4054074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66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B32EB45-CB4A-4D33-BF81-FF247B447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1" y="168161"/>
            <a:ext cx="4448157" cy="225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1B5ADB6-DFC9-4BCA-A1FD-EA8926743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612" y="2579586"/>
            <a:ext cx="4769569" cy="225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4A730181-8182-43A2-8A14-DDAFE7D68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04" y="168161"/>
            <a:ext cx="6657456" cy="2254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202536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404040"/>
                </a:solidFill>
              </a:rPr>
              <a:t>Multiple Linear Regression – Original Model</a:t>
            </a:r>
          </a:p>
        </p:txBody>
      </p:sp>
    </p:spTree>
    <p:extLst>
      <p:ext uri="{BB962C8B-B14F-4D97-AF65-F5344CB8AC3E}">
        <p14:creationId xmlns:p14="http://schemas.microsoft.com/office/powerpoint/2010/main" val="422507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21">
            <a:extLst>
              <a:ext uri="{FF2B5EF4-FFF2-40B4-BE49-F238E27FC236}">
                <a16:creationId xmlns:a16="http://schemas.microsoft.com/office/drawing/2014/main" id="{FEB0B922-A6AE-4089-8B21-F3E1A77093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237586" cy="6858000"/>
          </a:xfrm>
          <a:custGeom>
            <a:avLst/>
            <a:gdLst>
              <a:gd name="connsiteX0" fmla="*/ 0 w 10237586"/>
              <a:gd name="connsiteY0" fmla="*/ 0 h 6858000"/>
              <a:gd name="connsiteX1" fmla="*/ 7061432 w 10237586"/>
              <a:gd name="connsiteY1" fmla="*/ 0 h 6858000"/>
              <a:gd name="connsiteX2" fmla="*/ 10237586 w 10237586"/>
              <a:gd name="connsiteY2" fmla="*/ 6858000 h 6858000"/>
              <a:gd name="connsiteX3" fmla="*/ 0 w 102375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7586" h="6858000">
                <a:moveTo>
                  <a:pt x="0" y="0"/>
                </a:moveTo>
                <a:lnTo>
                  <a:pt x="7061432" y="0"/>
                </a:lnTo>
                <a:lnTo>
                  <a:pt x="1023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 20">
            <a:extLst>
              <a:ext uri="{FF2B5EF4-FFF2-40B4-BE49-F238E27FC236}">
                <a16:creationId xmlns:a16="http://schemas.microsoft.com/office/drawing/2014/main" id="{C5EB7378-ADA3-4D6E-8E3A-09FAD1478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CF230-630F-46A9-B618-B1FC0C92A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27" y="4241265"/>
            <a:ext cx="6250757" cy="226625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29579E33-1BA6-42E1-AE0D-E934BFC17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12" y="1527142"/>
            <a:ext cx="4733156" cy="4965733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BCF3EB-6198-43C6-9E0F-50884958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Multiple Linear Regression – Transformation on Model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F4C987-A1E8-43B1-8F07-DF685483EF6E}"/>
              </a:ext>
            </a:extLst>
          </p:cNvPr>
          <p:cNvSpPr txBox="1">
            <a:spLocks/>
          </p:cNvSpPr>
          <p:nvPr/>
        </p:nvSpPr>
        <p:spPr>
          <a:xfrm>
            <a:off x="847627" y="1564851"/>
            <a:ext cx="6260184" cy="2601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Applied Transformation on dependent variable y.</a:t>
            </a: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 we see the VIF for this model is less than 5.</a:t>
            </a: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 new model has RMSE value 0.2573741 and 76% R-  square implying that, 76% accuracy in price can be explained by the significant variables. </a:t>
            </a:r>
          </a:p>
          <a:p>
            <a:pPr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 variables are mentioned at bottom of the model description chart to the right.</a:t>
            </a:r>
          </a:p>
        </p:txBody>
      </p:sp>
    </p:spTree>
    <p:extLst>
      <p:ext uri="{BB962C8B-B14F-4D97-AF65-F5344CB8AC3E}">
        <p14:creationId xmlns:p14="http://schemas.microsoft.com/office/powerpoint/2010/main" val="3246509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1372</TotalTime>
  <Words>1295</Words>
  <Application>Microsoft Office PowerPoint</Application>
  <PresentationFormat>Widescreen</PresentationFormat>
  <Paragraphs>138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House Price Prediction in King County</vt:lpstr>
      <vt:lpstr>Overview</vt:lpstr>
      <vt:lpstr>Hypothesis Testing – One Sample Hypothesis Testing</vt:lpstr>
      <vt:lpstr>Hypothesis Testing – Two Sample Hypothesis Testing</vt:lpstr>
      <vt:lpstr>Multiple Linear Regression </vt:lpstr>
      <vt:lpstr>Correlation Plot of y variable “price” with x variables.</vt:lpstr>
      <vt:lpstr>Linear Model Plots – Before Transformation</vt:lpstr>
      <vt:lpstr>Multiple Linear Regression – Original Model</vt:lpstr>
      <vt:lpstr>Multiple Linear Regression – Transformation on Model</vt:lpstr>
      <vt:lpstr>Multiple Linear Model Plots – After Transformation</vt:lpstr>
      <vt:lpstr>Multiple Linear Regression – Final Model Post Transformation</vt:lpstr>
      <vt:lpstr>Random Forest Linear Regression Technique</vt:lpstr>
      <vt:lpstr>Random Forest – Regression Technique</vt:lpstr>
      <vt:lpstr>Support Vector Machine Linear Regression Technique</vt:lpstr>
      <vt:lpstr>Support  Vector Machine Linear Regression</vt:lpstr>
      <vt:lpstr>Selecting the Best Model of 3 Regression Techniques</vt:lpstr>
      <vt:lpstr>ANOVA – An Application of Linear Regression</vt:lpstr>
      <vt:lpstr>ANOVA – An Application of Linear Regression</vt:lpstr>
      <vt:lpstr>Time Series – Predictions, Evaluations, and Forecasting</vt:lpstr>
      <vt:lpstr>Time Series – Applying Differencing</vt:lpstr>
      <vt:lpstr>Time Series – Final Time Series Plot with constant mean and variance.</vt:lpstr>
      <vt:lpstr>Time Series – PACF and ACF plots</vt:lpstr>
      <vt:lpstr>Time Series –  AR Model (1,0,0)</vt:lpstr>
      <vt:lpstr>Time Series –  MA Model (0,0,1)</vt:lpstr>
      <vt:lpstr>Time Series – MA Model Residual Analysis.</vt:lpstr>
      <vt:lpstr>Time Series –  ARMA Model (1,0,2)</vt:lpstr>
      <vt:lpstr>Time Series –  ARIMA Model using auto.arima()</vt:lpstr>
      <vt:lpstr>Time Series –  Best Model Selection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Prediction in King County</dc:title>
  <dc:creator>Pranav Budhkar</dc:creator>
  <cp:lastModifiedBy>Vineet Sampat</cp:lastModifiedBy>
  <cp:revision>69</cp:revision>
  <dcterms:created xsi:type="dcterms:W3CDTF">2018-05-02T23:46:25Z</dcterms:created>
  <dcterms:modified xsi:type="dcterms:W3CDTF">2018-05-04T22:18:24Z</dcterms:modified>
</cp:coreProperties>
</file>